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A03020202020B04" pitchFamily="34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Classic" pitchFamily="2" charset="77"/>
      <p:regular r:id="rId17"/>
    </p:embeddedFont>
    <p:embeddedFont>
      <p:font typeface="Montserrat Classic Bold" pitchFamily="2" charset="77"/>
      <p:regular r:id="rId18"/>
      <p:bold r:id="rId19"/>
    </p:embeddedFont>
    <p:embeddedFont>
      <p:font typeface="Montserrat Light" panose="020F0502020204030204" pitchFamily="34" charset="0"/>
      <p:regular r:id="rId20"/>
      <p:italic r:id="rId21"/>
    </p:embeddedFont>
    <p:embeddedFont>
      <p:font typeface="Montserrat Light Bold" pitchFamily="2" charset="77"/>
      <p:regular r:id="rId22"/>
      <p:bold r:id="rId23"/>
    </p:embeddedFont>
    <p:embeddedFont>
      <p:font typeface="Open Sauce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38" autoAdjust="0"/>
  </p:normalViewPr>
  <p:slideViewPr>
    <p:cSldViewPr>
      <p:cViewPr varScale="1">
        <p:scale>
          <a:sx n="85" d="100"/>
          <a:sy n="85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422624" y="1605794"/>
            <a:ext cx="14167639" cy="7325082"/>
          </a:xfrm>
          <a:custGeom>
            <a:avLst/>
            <a:gdLst/>
            <a:ahLst/>
            <a:cxnLst/>
            <a:rect l="l" t="t" r="r" b="b"/>
            <a:pathLst>
              <a:path w="14167639" h="7325082">
                <a:moveTo>
                  <a:pt x="0" y="0"/>
                </a:moveTo>
                <a:lnTo>
                  <a:pt x="14167639" y="0"/>
                </a:lnTo>
                <a:lnTo>
                  <a:pt x="14167639" y="7325082"/>
                </a:lnTo>
                <a:lnTo>
                  <a:pt x="0" y="73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5" r="-1445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33445" y="4130049"/>
            <a:ext cx="9405358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BUSINESS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1321" y="6182437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WWW.ROHITCONSULTING.COM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948054" y="984829"/>
            <a:ext cx="9832553" cy="8273471"/>
            <a:chOff x="0" y="0"/>
            <a:chExt cx="2589643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9643" cy="2179021"/>
            </a:xfrm>
            <a:custGeom>
              <a:avLst/>
              <a:gdLst/>
              <a:ahLst/>
              <a:cxnLst/>
              <a:rect l="l" t="t" r="r" b="b"/>
              <a:pathLst>
                <a:path w="2589643" h="2179021">
                  <a:moveTo>
                    <a:pt x="20472" y="0"/>
                  </a:moveTo>
                  <a:lnTo>
                    <a:pt x="2569172" y="0"/>
                  </a:lnTo>
                  <a:cubicBezTo>
                    <a:pt x="2574601" y="0"/>
                    <a:pt x="2579808" y="2157"/>
                    <a:pt x="2583648" y="5996"/>
                  </a:cubicBezTo>
                  <a:cubicBezTo>
                    <a:pt x="2587487" y="9835"/>
                    <a:pt x="2589643" y="15042"/>
                    <a:pt x="2589643" y="20472"/>
                  </a:cubicBezTo>
                  <a:lnTo>
                    <a:pt x="2589643" y="2158549"/>
                  </a:lnTo>
                  <a:cubicBezTo>
                    <a:pt x="2589643" y="2163979"/>
                    <a:pt x="2587487" y="2169186"/>
                    <a:pt x="2583648" y="2173025"/>
                  </a:cubicBezTo>
                  <a:cubicBezTo>
                    <a:pt x="2579808" y="2176864"/>
                    <a:pt x="2574601" y="2179021"/>
                    <a:pt x="2569172" y="2179021"/>
                  </a:cubicBezTo>
                  <a:lnTo>
                    <a:pt x="20472" y="2179021"/>
                  </a:lnTo>
                  <a:cubicBezTo>
                    <a:pt x="15042" y="2179021"/>
                    <a:pt x="9835" y="2176864"/>
                    <a:pt x="5996" y="2173025"/>
                  </a:cubicBezTo>
                  <a:cubicBezTo>
                    <a:pt x="2157" y="2169186"/>
                    <a:pt x="0" y="2163979"/>
                    <a:pt x="0" y="2158549"/>
                  </a:cubicBezTo>
                  <a:lnTo>
                    <a:pt x="0" y="20472"/>
                  </a:lnTo>
                  <a:cubicBezTo>
                    <a:pt x="0" y="15042"/>
                    <a:pt x="2157" y="9835"/>
                    <a:pt x="5996" y="5996"/>
                  </a:cubicBezTo>
                  <a:cubicBezTo>
                    <a:pt x="9835" y="2157"/>
                    <a:pt x="15042" y="0"/>
                    <a:pt x="20472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61856" y="2102453"/>
            <a:ext cx="653914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CONCLUSIONS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9913" y="3970748"/>
            <a:ext cx="9263029" cy="26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2064">
                <a:solidFill>
                  <a:srgbClr val="010101"/>
                </a:solidFill>
                <a:latin typeface="Open Sauce"/>
              </a:rPr>
              <a:t> In closing, thank you for the opportunity to collaborate over the past months. We are excited by the potential of customer360 to drive value through data-driven engagement. This investment would empower true customer centricity.</a:t>
            </a:r>
          </a:p>
          <a:p>
            <a:pPr algn="ctr">
              <a:lnSpc>
                <a:spcPts val="2684"/>
              </a:lnSpc>
            </a:pPr>
            <a:endParaRPr lang="en-US" sz="2064">
              <a:solidFill>
                <a:srgbClr val="010101"/>
              </a:solidFill>
              <a:latin typeface="Open Sauce"/>
            </a:endParaRPr>
          </a:p>
          <a:p>
            <a:pPr algn="ctr">
              <a:lnSpc>
                <a:spcPts val="2684"/>
              </a:lnSpc>
            </a:pPr>
            <a:r>
              <a:rPr lang="en-US" sz="2064">
                <a:solidFill>
                  <a:srgbClr val="010101"/>
                </a:solidFill>
                <a:latin typeface="Open Sauce"/>
              </a:rPr>
              <a:t>Let me know if you have any other questions! We look forward to discussing next steps.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  <a:endParaRPr lang="en-US" sz="2064">
              <a:solidFill>
                <a:srgbClr val="010101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12879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1328" y="599638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912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37574" y="599638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6311" y="495714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4760" y="5996387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Proposed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402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Platform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1648" y="8072597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Benefits and Deliverables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7894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Estimated Budget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1726" y="8072597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5212365"/>
            <a:chOff x="0" y="0"/>
            <a:chExt cx="812800" cy="1372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72804"/>
            </a:xfrm>
            <a:custGeom>
              <a:avLst/>
              <a:gdLst/>
              <a:ahLst/>
              <a:cxnLst/>
              <a:rect l="l" t="t" r="r" b="b"/>
              <a:pathLst>
                <a:path w="812800" h="13728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22631"/>
                  </a:lnTo>
                  <a:cubicBezTo>
                    <a:pt x="812800" y="1335938"/>
                    <a:pt x="807514" y="1348699"/>
                    <a:pt x="798105" y="1358109"/>
                  </a:cubicBezTo>
                  <a:cubicBezTo>
                    <a:pt x="788695" y="1367518"/>
                    <a:pt x="775934" y="1372804"/>
                    <a:pt x="762627" y="1372804"/>
                  </a:cubicBezTo>
                  <a:lnTo>
                    <a:pt x="50173" y="1372804"/>
                  </a:lnTo>
                  <a:cubicBezTo>
                    <a:pt x="36866" y="1372804"/>
                    <a:pt x="24105" y="1367518"/>
                    <a:pt x="14695" y="1358109"/>
                  </a:cubicBezTo>
                  <a:cubicBezTo>
                    <a:pt x="5286" y="1348699"/>
                    <a:pt x="0" y="1335938"/>
                    <a:pt x="0" y="13226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0738" y="3603602"/>
            <a:ext cx="3086100" cy="5212365"/>
            <a:chOff x="0" y="0"/>
            <a:chExt cx="812800" cy="13728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72804"/>
            </a:xfrm>
            <a:custGeom>
              <a:avLst/>
              <a:gdLst/>
              <a:ahLst/>
              <a:cxnLst/>
              <a:rect l="l" t="t" r="r" b="b"/>
              <a:pathLst>
                <a:path w="812800" h="13728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22631"/>
                  </a:lnTo>
                  <a:cubicBezTo>
                    <a:pt x="812800" y="1335938"/>
                    <a:pt x="807514" y="1348699"/>
                    <a:pt x="798105" y="1358109"/>
                  </a:cubicBezTo>
                  <a:cubicBezTo>
                    <a:pt x="788695" y="1367518"/>
                    <a:pt x="775934" y="1372804"/>
                    <a:pt x="762627" y="1372804"/>
                  </a:cubicBezTo>
                  <a:lnTo>
                    <a:pt x="50173" y="1372804"/>
                  </a:lnTo>
                  <a:cubicBezTo>
                    <a:pt x="36866" y="1372804"/>
                    <a:pt x="24105" y="1367518"/>
                    <a:pt x="14695" y="1358109"/>
                  </a:cubicBezTo>
                  <a:cubicBezTo>
                    <a:pt x="5286" y="1348699"/>
                    <a:pt x="0" y="1335938"/>
                    <a:pt x="0" y="13226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1162" y="3603602"/>
            <a:ext cx="3086100" cy="5212365"/>
            <a:chOff x="0" y="0"/>
            <a:chExt cx="812800" cy="13728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372804"/>
            </a:xfrm>
            <a:custGeom>
              <a:avLst/>
              <a:gdLst/>
              <a:ahLst/>
              <a:cxnLst/>
              <a:rect l="l" t="t" r="r" b="b"/>
              <a:pathLst>
                <a:path w="812800" h="13728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22631"/>
                  </a:lnTo>
                  <a:cubicBezTo>
                    <a:pt x="812800" y="1335938"/>
                    <a:pt x="807514" y="1348699"/>
                    <a:pt x="798105" y="1358109"/>
                  </a:cubicBezTo>
                  <a:cubicBezTo>
                    <a:pt x="788695" y="1367518"/>
                    <a:pt x="775934" y="1372804"/>
                    <a:pt x="762627" y="1372804"/>
                  </a:cubicBezTo>
                  <a:lnTo>
                    <a:pt x="50173" y="1372804"/>
                  </a:lnTo>
                  <a:cubicBezTo>
                    <a:pt x="36866" y="1372804"/>
                    <a:pt x="24105" y="1367518"/>
                    <a:pt x="14695" y="1358109"/>
                  </a:cubicBezTo>
                  <a:cubicBezTo>
                    <a:pt x="5286" y="1348699"/>
                    <a:pt x="0" y="1335938"/>
                    <a:pt x="0" y="13226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05986" y="3603602"/>
            <a:ext cx="3086100" cy="5212365"/>
            <a:chOff x="0" y="0"/>
            <a:chExt cx="812800" cy="13728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72804"/>
            </a:xfrm>
            <a:custGeom>
              <a:avLst/>
              <a:gdLst/>
              <a:ahLst/>
              <a:cxnLst/>
              <a:rect l="l" t="t" r="r" b="b"/>
              <a:pathLst>
                <a:path w="812800" h="13728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22631"/>
                  </a:lnTo>
                  <a:cubicBezTo>
                    <a:pt x="812800" y="1335938"/>
                    <a:pt x="807514" y="1348699"/>
                    <a:pt x="798105" y="1358109"/>
                  </a:cubicBezTo>
                  <a:cubicBezTo>
                    <a:pt x="788695" y="1367518"/>
                    <a:pt x="775934" y="1372804"/>
                    <a:pt x="762627" y="1372804"/>
                  </a:cubicBezTo>
                  <a:lnTo>
                    <a:pt x="50173" y="1372804"/>
                  </a:lnTo>
                  <a:cubicBezTo>
                    <a:pt x="36866" y="1372804"/>
                    <a:pt x="24105" y="1367518"/>
                    <a:pt x="14695" y="1358109"/>
                  </a:cubicBezTo>
                  <a:cubicBezTo>
                    <a:pt x="5286" y="1348699"/>
                    <a:pt x="0" y="1335938"/>
                    <a:pt x="0" y="13226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35710" y="5478645"/>
            <a:ext cx="2722103" cy="211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799" spc="176">
                <a:solidFill>
                  <a:srgbClr val="231F20"/>
                </a:solidFill>
                <a:latin typeface="Montserrat Light Bold"/>
              </a:rPr>
              <a:t>DATA</a:t>
            </a:r>
          </a:p>
          <a:p>
            <a:pPr algn="ctr">
              <a:lnSpc>
                <a:spcPts val="2084"/>
              </a:lnSpc>
            </a:pPr>
            <a:endParaRPr lang="en-US" sz="1799" spc="176">
              <a:solidFill>
                <a:srgbClr val="231F20"/>
              </a:solidFill>
              <a:latin typeface="Montserrat Light Bold"/>
            </a:endParaRP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Analyzed customer profiles and product data along with transaction and views for months of January and February 2020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82736" y="5478645"/>
            <a:ext cx="2722103" cy="288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ANALYSIS</a:t>
            </a:r>
          </a:p>
          <a:p>
            <a:pPr algn="ctr">
              <a:lnSpc>
                <a:spcPts val="2084"/>
              </a:lnSpc>
            </a:pPr>
            <a:endParaRPr lang="en-US" sz="1800" spc="176">
              <a:solidFill>
                <a:srgbClr val="231F20"/>
              </a:solidFill>
              <a:latin typeface="Montserrat Light Bold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Have significant findings related to:</a:t>
            </a: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 1. Most viewed products,</a:t>
            </a: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 2. Revenue contribution by category, 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3. Views - purchase correlation.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3161" y="5478645"/>
            <a:ext cx="2722103" cy="243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ADVANCED ANALYTICS</a:t>
            </a:r>
          </a:p>
          <a:p>
            <a:pPr algn="ctr">
              <a:lnSpc>
                <a:spcPts val="2084"/>
              </a:lnSpc>
            </a:pPr>
            <a:endParaRPr lang="en-US" sz="1800" spc="176">
              <a:solidFill>
                <a:srgbClr val="231F20"/>
              </a:solidFill>
              <a:latin typeface="Montserrat Light Bold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Significant opportunity to optimize marketing.</a:t>
            </a:r>
          </a:p>
          <a:p>
            <a:pPr algn="ctr">
              <a:lnSpc>
                <a:spcPts val="2084"/>
              </a:lnSpc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Data highlights untapped potential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49762" y="5478645"/>
            <a:ext cx="2798549" cy="314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231F20"/>
                </a:solidFill>
                <a:latin typeface="Montserrat Light Bold"/>
              </a:rPr>
              <a:t>RECOMMENDATION</a:t>
            </a:r>
          </a:p>
          <a:p>
            <a:pPr algn="ctr">
              <a:lnSpc>
                <a:spcPts val="2084"/>
              </a:lnSpc>
            </a:pPr>
            <a:endParaRPr lang="en-US" sz="1800" spc="176">
              <a:solidFill>
                <a:srgbClr val="231F20"/>
              </a:solidFill>
              <a:latin typeface="Montserrat Light Bold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Proposed building customer360 analytics platform</a:t>
            </a:r>
          </a:p>
          <a:p>
            <a:pPr algn="ctr">
              <a:lnSpc>
                <a:spcPts val="2084"/>
              </a:lnSpc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Unify data for real-time activation</a:t>
            </a:r>
          </a:p>
          <a:p>
            <a:pPr algn="ctr">
              <a:lnSpc>
                <a:spcPts val="2084"/>
              </a:lnSpc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Enable personalized customer experiences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endParaRPr lang="en-US" sz="1510" spc="148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550365" y="4135785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3" y="0"/>
                </a:lnTo>
                <a:lnTo>
                  <a:pt x="1397343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324622" y="4097939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3767100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3738525"/>
            <a:ext cx="6346855" cy="101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Shirts generated the top revenue for both the months followed by coat and shoes.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Hats generated the least revenue.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FINDINGS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241669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213094"/>
            <a:ext cx="6346855" cy="101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Average spending of the customers having at least one transaction is approximately $500.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94480" y="6581836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6576240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Females have a slight edge in percentage total revenue generated.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794480" y="7854257"/>
            <a:ext cx="736150" cy="662821"/>
            <a:chOff x="0" y="0"/>
            <a:chExt cx="193883" cy="17457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97145" y="7848661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Approximately $11 increase in spending with $10k income increment.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794480" y="8926890"/>
            <a:ext cx="736150" cy="662821"/>
            <a:chOff x="0" y="0"/>
            <a:chExt cx="193883" cy="17457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05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797145" y="8921294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Over half of the customers viewing a product make a successful purchase.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2637402"/>
            <a:chOff x="0" y="0"/>
            <a:chExt cx="840066" cy="694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694624"/>
            </a:xfrm>
            <a:custGeom>
              <a:avLst/>
              <a:gdLst/>
              <a:ahLst/>
              <a:cxnLst/>
              <a:rect l="l" t="t" r="r" b="b"/>
              <a:pathLst>
                <a:path w="840066" h="694624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633944"/>
                  </a:lnTo>
                  <a:cubicBezTo>
                    <a:pt x="840066" y="667457"/>
                    <a:pt x="812899" y="694624"/>
                    <a:pt x="779386" y="694624"/>
                  </a:cubicBezTo>
                  <a:lnTo>
                    <a:pt x="60680" y="694624"/>
                  </a:lnTo>
                  <a:cubicBezTo>
                    <a:pt x="27168" y="694624"/>
                    <a:pt x="0" y="667457"/>
                    <a:pt x="0" y="633944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3874751"/>
            <a:chOff x="0" y="0"/>
            <a:chExt cx="840066" cy="10205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1020510"/>
            </a:xfrm>
            <a:custGeom>
              <a:avLst/>
              <a:gdLst/>
              <a:ahLst/>
              <a:cxnLst/>
              <a:rect l="l" t="t" r="r" b="b"/>
              <a:pathLst>
                <a:path w="840066" h="1020510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959830"/>
                  </a:lnTo>
                  <a:cubicBezTo>
                    <a:pt x="840066" y="993343"/>
                    <a:pt x="812899" y="1020510"/>
                    <a:pt x="779386" y="1020510"/>
                  </a:cubicBezTo>
                  <a:lnTo>
                    <a:pt x="60680" y="1020510"/>
                  </a:lnTo>
                  <a:cubicBezTo>
                    <a:pt x="27168" y="1020510"/>
                    <a:pt x="0" y="993343"/>
                    <a:pt x="0" y="959830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5649515"/>
            <a:ext cx="3189627" cy="4397435"/>
            <a:chOff x="0" y="0"/>
            <a:chExt cx="840066" cy="1158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1158172"/>
            </a:xfrm>
            <a:custGeom>
              <a:avLst/>
              <a:gdLst/>
              <a:ahLst/>
              <a:cxnLst/>
              <a:rect l="l" t="t" r="r" b="b"/>
              <a:pathLst>
                <a:path w="840066" h="1158172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1097492"/>
                  </a:lnTo>
                  <a:cubicBezTo>
                    <a:pt x="840066" y="1131005"/>
                    <a:pt x="812899" y="1158172"/>
                    <a:pt x="779386" y="1158172"/>
                  </a:cubicBezTo>
                  <a:lnTo>
                    <a:pt x="60680" y="1158172"/>
                  </a:lnTo>
                  <a:cubicBezTo>
                    <a:pt x="27168" y="1158172"/>
                    <a:pt x="0" y="1131005"/>
                    <a:pt x="0" y="1097492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4478" y="750498"/>
            <a:ext cx="15479043" cy="3726261"/>
            <a:chOff x="0" y="0"/>
            <a:chExt cx="4076785" cy="9814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76785" cy="981402"/>
            </a:xfrm>
            <a:custGeom>
              <a:avLst/>
              <a:gdLst/>
              <a:ahLst/>
              <a:cxnLst/>
              <a:rect l="l" t="t" r="r" b="b"/>
              <a:pathLst>
                <a:path w="4076785" h="981402">
                  <a:moveTo>
                    <a:pt x="12504" y="0"/>
                  </a:moveTo>
                  <a:lnTo>
                    <a:pt x="4064281" y="0"/>
                  </a:lnTo>
                  <a:cubicBezTo>
                    <a:pt x="4067597" y="0"/>
                    <a:pt x="4070778" y="1317"/>
                    <a:pt x="4073123" y="3662"/>
                  </a:cubicBezTo>
                  <a:cubicBezTo>
                    <a:pt x="4075468" y="6007"/>
                    <a:pt x="4076785" y="9188"/>
                    <a:pt x="4076785" y="12504"/>
                  </a:cubicBezTo>
                  <a:lnTo>
                    <a:pt x="4076785" y="968898"/>
                  </a:lnTo>
                  <a:cubicBezTo>
                    <a:pt x="4076785" y="972214"/>
                    <a:pt x="4075468" y="975395"/>
                    <a:pt x="4073123" y="977740"/>
                  </a:cubicBezTo>
                  <a:cubicBezTo>
                    <a:pt x="4070778" y="980085"/>
                    <a:pt x="4067597" y="981402"/>
                    <a:pt x="4064281" y="981402"/>
                  </a:cubicBezTo>
                  <a:lnTo>
                    <a:pt x="12504" y="981402"/>
                  </a:lnTo>
                  <a:cubicBezTo>
                    <a:pt x="9188" y="981402"/>
                    <a:pt x="6007" y="980085"/>
                    <a:pt x="3662" y="977740"/>
                  </a:cubicBezTo>
                  <a:cubicBezTo>
                    <a:pt x="1317" y="975395"/>
                    <a:pt x="0" y="972214"/>
                    <a:pt x="0" y="968898"/>
                  </a:cubicBezTo>
                  <a:lnTo>
                    <a:pt x="0" y="12504"/>
                  </a:lnTo>
                  <a:cubicBezTo>
                    <a:pt x="0" y="9188"/>
                    <a:pt x="1317" y="6007"/>
                    <a:pt x="3662" y="3662"/>
                  </a:cubicBezTo>
                  <a:cubicBezTo>
                    <a:pt x="6007" y="1317"/>
                    <a:pt x="9188" y="0"/>
                    <a:pt x="1250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070922" y="933450"/>
            <a:ext cx="8146155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 dirty="0">
                <a:solidFill>
                  <a:srgbClr val="010101"/>
                </a:solidFill>
                <a:latin typeface="Archivo Black"/>
              </a:rPr>
              <a:t>PROPOSED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83516" y="1953324"/>
            <a:ext cx="14520966" cy="215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62" spc="202" dirty="0">
                <a:solidFill>
                  <a:srgbClr val="040506"/>
                </a:solidFill>
                <a:latin typeface="Montserrat Light"/>
              </a:rPr>
              <a:t>Building on the success of our initial engagement, we propose a new six-month project focused on architecting and implementing a </a:t>
            </a:r>
            <a:r>
              <a:rPr lang="en-US" sz="2062" spc="202" dirty="0">
                <a:solidFill>
                  <a:srgbClr val="040506"/>
                </a:solidFill>
                <a:latin typeface="Montserrat Light Bold"/>
              </a:rPr>
              <a:t>Customer360</a:t>
            </a:r>
            <a:r>
              <a:rPr lang="en-US" sz="2062" spc="202" dirty="0">
                <a:solidFill>
                  <a:srgbClr val="040506"/>
                </a:solidFill>
                <a:latin typeface="Montserrat Light"/>
              </a:rPr>
              <a:t> analytics platform.</a:t>
            </a:r>
          </a:p>
          <a:p>
            <a:pPr algn="ctr">
              <a:lnSpc>
                <a:spcPts val="2845"/>
              </a:lnSpc>
            </a:pPr>
            <a:r>
              <a:rPr lang="en-US" sz="2062" spc="202" dirty="0">
                <a:solidFill>
                  <a:srgbClr val="040506"/>
                </a:solidFill>
                <a:latin typeface="Montserrat Light"/>
              </a:rPr>
              <a:t>This platform would empower you to unify customer data from all sources, enabling real-time analytics and activation. We would leverage leading enterprise technologies and our deep data science expertise to create a solution tailored to your business.</a:t>
            </a:r>
          </a:p>
          <a:p>
            <a:pPr algn="ctr">
              <a:lnSpc>
                <a:spcPts val="2845"/>
              </a:lnSpc>
            </a:pPr>
            <a:endParaRPr lang="en-US" sz="2062" spc="202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7466432" y="843472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7" y="0"/>
                </a:lnTo>
                <a:lnTo>
                  <a:pt x="1105277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Project Initiation (January)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11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Research Development (until June)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49773" y="6306277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Presentation and Sharing (July)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281455" y="7791484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42209" y="774114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89476" y="2422619"/>
            <a:ext cx="7124769" cy="1563793"/>
            <a:chOff x="0" y="0"/>
            <a:chExt cx="2431936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1936" cy="533778"/>
            </a:xfrm>
            <a:custGeom>
              <a:avLst/>
              <a:gdLst/>
              <a:ahLst/>
              <a:cxnLst/>
              <a:rect l="l" t="t" r="r" b="b"/>
              <a:pathLst>
                <a:path w="2431936" h="533778">
                  <a:moveTo>
                    <a:pt x="11953" y="0"/>
                  </a:moveTo>
                  <a:lnTo>
                    <a:pt x="2419983" y="0"/>
                  </a:lnTo>
                  <a:cubicBezTo>
                    <a:pt x="2426585" y="0"/>
                    <a:pt x="2431936" y="5351"/>
                    <a:pt x="2431936" y="11953"/>
                  </a:cubicBezTo>
                  <a:lnTo>
                    <a:pt x="2431936" y="521825"/>
                  </a:lnTo>
                  <a:cubicBezTo>
                    <a:pt x="2431936" y="528426"/>
                    <a:pt x="2426585" y="533778"/>
                    <a:pt x="2419983" y="533778"/>
                  </a:cubicBezTo>
                  <a:lnTo>
                    <a:pt x="11953" y="533778"/>
                  </a:lnTo>
                  <a:cubicBezTo>
                    <a:pt x="8783" y="533778"/>
                    <a:pt x="5742" y="532519"/>
                    <a:pt x="3501" y="530277"/>
                  </a:cubicBezTo>
                  <a:cubicBezTo>
                    <a:pt x="1259" y="528035"/>
                    <a:pt x="0" y="524995"/>
                    <a:pt x="0" y="521825"/>
                  </a:cubicBezTo>
                  <a:lnTo>
                    <a:pt x="0" y="11953"/>
                  </a:lnTo>
                  <a:cubicBezTo>
                    <a:pt x="0" y="8783"/>
                    <a:pt x="1259" y="5742"/>
                    <a:pt x="3501" y="3501"/>
                  </a:cubicBezTo>
                  <a:cubicBezTo>
                    <a:pt x="5742" y="1259"/>
                    <a:pt x="8783" y="0"/>
                    <a:pt x="1195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6715" y="2181328"/>
            <a:ext cx="2381235" cy="204637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69410" y="4488477"/>
            <a:ext cx="8031612" cy="2238305"/>
            <a:chOff x="0" y="0"/>
            <a:chExt cx="2741474" cy="7640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1474" cy="764013"/>
            </a:xfrm>
            <a:custGeom>
              <a:avLst/>
              <a:gdLst/>
              <a:ahLst/>
              <a:cxnLst/>
              <a:rect l="l" t="t" r="r" b="b"/>
              <a:pathLst>
                <a:path w="2741474" h="764013">
                  <a:moveTo>
                    <a:pt x="10603" y="0"/>
                  </a:moveTo>
                  <a:lnTo>
                    <a:pt x="2730871" y="0"/>
                  </a:lnTo>
                  <a:cubicBezTo>
                    <a:pt x="2736727" y="0"/>
                    <a:pt x="2741474" y="4747"/>
                    <a:pt x="2741474" y="10603"/>
                  </a:cubicBezTo>
                  <a:lnTo>
                    <a:pt x="2741474" y="753410"/>
                  </a:lnTo>
                  <a:cubicBezTo>
                    <a:pt x="2741474" y="759266"/>
                    <a:pt x="2736727" y="764013"/>
                    <a:pt x="2730871" y="764013"/>
                  </a:cubicBezTo>
                  <a:lnTo>
                    <a:pt x="10603" y="764013"/>
                  </a:lnTo>
                  <a:cubicBezTo>
                    <a:pt x="4747" y="764013"/>
                    <a:pt x="0" y="759266"/>
                    <a:pt x="0" y="753410"/>
                  </a:cubicBezTo>
                  <a:lnTo>
                    <a:pt x="0" y="10603"/>
                  </a:lnTo>
                  <a:cubicBezTo>
                    <a:pt x="0" y="4747"/>
                    <a:pt x="4747" y="0"/>
                    <a:pt x="1060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24575" y="4399152"/>
            <a:ext cx="2689671" cy="2415135"/>
            <a:chOff x="0" y="0"/>
            <a:chExt cx="918080" cy="824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8080" cy="824371"/>
            </a:xfrm>
            <a:custGeom>
              <a:avLst/>
              <a:gdLst/>
              <a:ahLst/>
              <a:cxnLst/>
              <a:rect l="l" t="t" r="r" b="b"/>
              <a:pathLst>
                <a:path w="918080" h="824371">
                  <a:moveTo>
                    <a:pt x="918080" y="412186"/>
                  </a:moveTo>
                  <a:lnTo>
                    <a:pt x="714880" y="824371"/>
                  </a:lnTo>
                  <a:lnTo>
                    <a:pt x="203200" y="824371"/>
                  </a:lnTo>
                  <a:lnTo>
                    <a:pt x="0" y="412186"/>
                  </a:lnTo>
                  <a:lnTo>
                    <a:pt x="203200" y="0"/>
                  </a:lnTo>
                  <a:lnTo>
                    <a:pt x="714880" y="0"/>
                  </a:lnTo>
                  <a:lnTo>
                    <a:pt x="918080" y="412186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9476" y="7453217"/>
            <a:ext cx="7342580" cy="1563793"/>
            <a:chOff x="0" y="0"/>
            <a:chExt cx="2506283" cy="5337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06283" cy="533778"/>
            </a:xfrm>
            <a:custGeom>
              <a:avLst/>
              <a:gdLst/>
              <a:ahLst/>
              <a:cxnLst/>
              <a:rect l="l" t="t" r="r" b="b"/>
              <a:pathLst>
                <a:path w="2506283" h="533778">
                  <a:moveTo>
                    <a:pt x="11598" y="0"/>
                  </a:moveTo>
                  <a:lnTo>
                    <a:pt x="2494685" y="0"/>
                  </a:lnTo>
                  <a:cubicBezTo>
                    <a:pt x="2501090" y="0"/>
                    <a:pt x="2506283" y="5193"/>
                    <a:pt x="2506283" y="11598"/>
                  </a:cubicBezTo>
                  <a:lnTo>
                    <a:pt x="2506283" y="522180"/>
                  </a:lnTo>
                  <a:cubicBezTo>
                    <a:pt x="2506283" y="528585"/>
                    <a:pt x="2501090" y="533778"/>
                    <a:pt x="2494685" y="533778"/>
                  </a:cubicBezTo>
                  <a:lnTo>
                    <a:pt x="11598" y="533778"/>
                  </a:lnTo>
                  <a:cubicBezTo>
                    <a:pt x="8522" y="533778"/>
                    <a:pt x="5572" y="532556"/>
                    <a:pt x="3397" y="530381"/>
                  </a:cubicBezTo>
                  <a:cubicBezTo>
                    <a:pt x="1222" y="528206"/>
                    <a:pt x="0" y="525256"/>
                    <a:pt x="0" y="522180"/>
                  </a:cubicBezTo>
                  <a:lnTo>
                    <a:pt x="0" y="11598"/>
                  </a:lnTo>
                  <a:cubicBezTo>
                    <a:pt x="0" y="8522"/>
                    <a:pt x="1222" y="5572"/>
                    <a:pt x="3397" y="3397"/>
                  </a:cubicBezTo>
                  <a:cubicBezTo>
                    <a:pt x="5572" y="1222"/>
                    <a:pt x="8522" y="0"/>
                    <a:pt x="1159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613275" y="7211926"/>
            <a:ext cx="2381235" cy="2046374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579146" y="5072618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8" y="0"/>
                </a:lnTo>
                <a:lnTo>
                  <a:pt x="980528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912622" y="2779133"/>
            <a:ext cx="1509422" cy="850765"/>
          </a:xfrm>
          <a:custGeom>
            <a:avLst/>
            <a:gdLst/>
            <a:ahLst/>
            <a:cxnLst/>
            <a:rect l="l" t="t" r="r" b="b"/>
            <a:pathLst>
              <a:path w="1509422" h="850765">
                <a:moveTo>
                  <a:pt x="0" y="0"/>
                </a:moveTo>
                <a:lnTo>
                  <a:pt x="1509421" y="0"/>
                </a:lnTo>
                <a:lnTo>
                  <a:pt x="1509421" y="850765"/>
                </a:lnTo>
                <a:lnTo>
                  <a:pt x="0" y="85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1158585"/>
            <a:ext cx="8510974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PLATFORM 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706" y="2641609"/>
            <a:ext cx="5876569" cy="120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A cloud-based data lake ingesting data from all sources including transactions, web, mobile, CRM, and 3rd parties.</a:t>
            </a:r>
          </a:p>
          <a:p>
            <a:pPr>
              <a:lnSpc>
                <a:spcPts val="2187"/>
              </a:lnSpc>
            </a:pPr>
            <a:endParaRPr lang="en-US" sz="1800" spc="176">
              <a:solidFill>
                <a:srgbClr val="F2F4F5"/>
              </a:solidFill>
              <a:latin typeface="Montserrat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165604" y="4768498"/>
            <a:ext cx="6651164" cy="155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Analytics models for customer segmentation, churn prediction, personalized product recommendations, and more.</a:t>
            </a:r>
          </a:p>
          <a:p>
            <a:pPr marL="388620" lvl="1" indent="-194310">
              <a:lnSpc>
                <a:spcPts val="2483"/>
              </a:lnSpc>
              <a:buFont typeface="Arial"/>
              <a:buChar char="•"/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Interactive dashboards providing insights into customer behavior.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36706" y="7652275"/>
            <a:ext cx="5740009" cy="120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F2F4F5"/>
                </a:solidFill>
                <a:latin typeface="Montserrat Light"/>
              </a:rPr>
              <a:t>APIs and integrations with marketing automation, call centers, and other activation channels.</a:t>
            </a:r>
          </a:p>
          <a:p>
            <a:pPr>
              <a:lnSpc>
                <a:spcPts val="2187"/>
              </a:lnSpc>
            </a:pPr>
            <a:endParaRPr lang="en-US" sz="1800" spc="176">
              <a:solidFill>
                <a:srgbClr val="F2F4F5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00903" y="620157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BENEFITS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4407" y="1745653"/>
            <a:ext cx="913452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F0D"/>
                </a:solidFill>
                <a:latin typeface="Montserrat Light"/>
              </a:rPr>
              <a:t>The benefits of the customer360 platform would include: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211520" y="4255348"/>
            <a:ext cx="2745392" cy="36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1480" y="5235370"/>
            <a:ext cx="4148311" cy="218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A single view of every customer, available in real-time and the ability to understand behavior, predict needs, and see responses through connected data.</a:t>
            </a:r>
          </a:p>
          <a:p>
            <a:pPr>
              <a:lnSpc>
                <a:spcPts val="2483"/>
              </a:lnSpc>
            </a:pPr>
            <a:endParaRPr lang="en-US" sz="1800" spc="176">
              <a:solidFill>
                <a:srgbClr val="000000"/>
              </a:solidFill>
              <a:latin typeface="Montserrat Ligh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844166" y="4031724"/>
            <a:ext cx="4595005" cy="3573491"/>
            <a:chOff x="0" y="0"/>
            <a:chExt cx="1210207" cy="9411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316212" y="4255348"/>
            <a:ext cx="2745392" cy="36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6172" y="5309836"/>
            <a:ext cx="4149499" cy="12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Orchestrating personalized journeys spanning marketing, sales, and service interactions.</a:t>
            </a:r>
          </a:p>
          <a:p>
            <a:pPr>
              <a:lnSpc>
                <a:spcPts val="2483"/>
              </a:lnSpc>
            </a:pPr>
            <a:endParaRPr lang="en-US" sz="1800" spc="176">
              <a:solidFill>
                <a:srgbClr val="000000"/>
              </a:solidFill>
              <a:latin typeface="Montserrat Light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3425567" y="4255348"/>
            <a:ext cx="2745392" cy="36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992"/>
              </a:lnSpc>
              <a:spcBef>
                <a:spcPct val="0"/>
              </a:spcBef>
            </a:pPr>
            <a:r>
              <a:rPr lang="en-US" sz="2168" spc="212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95527" y="5309836"/>
            <a:ext cx="4149499" cy="146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3"/>
              </a:lnSpc>
            </a:pPr>
            <a:r>
              <a:rPr lang="en-US" sz="1800" spc="176">
                <a:solidFill>
                  <a:srgbClr val="000000"/>
                </a:solidFill>
                <a:latin typeface="Montserrat Light"/>
              </a:rPr>
              <a:t>Optimizing marketing ROI by targeting the right customers with the right message at the right time.</a:t>
            </a:r>
          </a:p>
          <a:p>
            <a:pPr>
              <a:lnSpc>
                <a:spcPts val="1773"/>
              </a:lnSpc>
            </a:pPr>
            <a:endParaRPr lang="en-US" sz="1800" spc="176">
              <a:solidFill>
                <a:srgbClr val="00000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4588726" y="4120401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67689" y="471902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360700" y="4692048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3" y="0"/>
                </a:lnTo>
                <a:lnTo>
                  <a:pt x="995393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742983" y="4626922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0" y="0"/>
                </a:lnTo>
                <a:lnTo>
                  <a:pt x="831540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164243" y="4675888"/>
            <a:ext cx="926844" cy="1084604"/>
          </a:xfrm>
          <a:custGeom>
            <a:avLst/>
            <a:gdLst/>
            <a:ahLst/>
            <a:cxnLst/>
            <a:rect l="l" t="t" r="r" b="b"/>
            <a:pathLst>
              <a:path w="926844" h="108460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4041" y="7065478"/>
            <a:ext cx="2467998" cy="61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Start of the proposed solution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January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98092" y="1794047"/>
            <a:ext cx="3299271" cy="218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Implementation of a production-ready customer data platform, including data pipelines, models, dashboards, and integrations.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54401" y="1234409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March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88369" y="1826217"/>
            <a:ext cx="2467998" cy="218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Development of predictive analytics models for use cases like churn, targeting, recommendations.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05575" y="1234409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13659" y="6962601"/>
            <a:ext cx="2467998" cy="12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Documentation of best practices for activating the data in real-time.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936790" y="642201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April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27963" y="7091814"/>
            <a:ext cx="2467998" cy="187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Training sessions for the client's data and marketing analysts on using the platform.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88751" y="6522651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June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95961" y="1826217"/>
            <a:ext cx="2467998" cy="61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sz="1800" spc="176">
                <a:solidFill>
                  <a:srgbClr val="040506"/>
                </a:solidFill>
                <a:latin typeface="Montserrat Light"/>
              </a:rPr>
              <a:t>Final deployment of Customer 360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754528" y="1234409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July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70177" y="269342"/>
            <a:ext cx="623638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DELIVERABLES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87440" y="3658442"/>
            <a:ext cx="4258208" cy="4152857"/>
            <a:chOff x="0" y="0"/>
            <a:chExt cx="4378578" cy="42702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8465" cy="4270139"/>
            </a:xfrm>
            <a:custGeom>
              <a:avLst/>
              <a:gdLst/>
              <a:ahLst/>
              <a:cxnLst/>
              <a:rect l="l" t="t" r="r" b="b"/>
              <a:pathLst>
                <a:path w="4378465" h="4270139">
                  <a:moveTo>
                    <a:pt x="0" y="2135069"/>
                  </a:moveTo>
                  <a:cubicBezTo>
                    <a:pt x="0" y="955951"/>
                    <a:pt x="980202" y="0"/>
                    <a:pt x="2189233" y="0"/>
                  </a:cubicBezTo>
                  <a:cubicBezTo>
                    <a:pt x="3398264" y="0"/>
                    <a:pt x="4378465" y="955951"/>
                    <a:pt x="4378465" y="2135069"/>
                  </a:cubicBezTo>
                  <a:cubicBezTo>
                    <a:pt x="4378465" y="3314188"/>
                    <a:pt x="3398264" y="4270139"/>
                    <a:pt x="2189233" y="4270139"/>
                  </a:cubicBezTo>
                  <a:cubicBezTo>
                    <a:pt x="980202" y="4270139"/>
                    <a:pt x="0" y="3314188"/>
                    <a:pt x="0" y="2135069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7" name="TextBox 17"/>
          <p:cNvSpPr txBox="1"/>
          <p:nvPr/>
        </p:nvSpPr>
        <p:spPr>
          <a:xfrm>
            <a:off x="2071827" y="1477751"/>
            <a:ext cx="6015768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210">
                <a:solidFill>
                  <a:srgbClr val="010101"/>
                </a:solidFill>
                <a:latin typeface="Archivo Black"/>
              </a:rPr>
              <a:t>BUDGET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28455" y="5516349"/>
            <a:ext cx="2957662" cy="61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79">
                <a:solidFill>
                  <a:srgbClr val="F2F4F5"/>
                </a:solidFill>
                <a:latin typeface="Montserrat Light Bold"/>
              </a:rPr>
              <a:t>$670,800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51906" y="3884838"/>
            <a:ext cx="2246916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Resources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963" y="4326297"/>
            <a:ext cx="4730802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5 x Data Scientists at $8,000/month for 6 months: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$240,000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2 x Business Analysts at $5,000/month for 6 months: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$60,000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79712" y="3868361"/>
            <a:ext cx="3640846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Infrastructure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80145" y="4343023"/>
            <a:ext cx="3439980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Cloud services for data pipeline, storage, compute: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$60,000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Database licenses and support: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$20,000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440983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1906" y="7562253"/>
            <a:ext cx="2246916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Software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9963" y="8204368"/>
            <a:ext cx="4730802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Customer data platform license: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$120,000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BI dashboard platform license: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$50,000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126021" y="6634909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14135" y="7562253"/>
            <a:ext cx="2246916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10101"/>
                </a:solidFill>
                <a:latin typeface="Montserrat Light Bold"/>
              </a:rPr>
              <a:t>Travel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80145" y="8204368"/>
            <a:ext cx="4177199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2 onsite working sessions: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$5,000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Quarterly executive updates: </a:t>
            </a:r>
            <a:r>
              <a:rPr lang="en-US" sz="1800">
                <a:solidFill>
                  <a:srgbClr val="010101"/>
                </a:solidFill>
                <a:latin typeface="Montserrat Light Bold"/>
              </a:rPr>
              <a:t>$4,000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10101"/>
              </a:solidFill>
              <a:latin typeface="Montserrat Light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440983" y="6554728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80898" y="9607998"/>
            <a:ext cx="417719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</a:rPr>
              <a:t>** +Fees and Operations costs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624</Words>
  <Application>Microsoft Macintosh PowerPoint</Application>
  <PresentationFormat>Custom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Archivo Black</vt:lpstr>
      <vt:lpstr>Montserrat Classic</vt:lpstr>
      <vt:lpstr>Montserrat Light Bold</vt:lpstr>
      <vt:lpstr>Open Sauce</vt:lpstr>
      <vt:lpstr>Montserrat Classic Bold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www.ROHITCONSULTING.com</dc:title>
  <cp:lastModifiedBy>Rohit Shivthare</cp:lastModifiedBy>
  <cp:revision>4</cp:revision>
  <dcterms:created xsi:type="dcterms:W3CDTF">2006-08-16T00:00:00Z</dcterms:created>
  <dcterms:modified xsi:type="dcterms:W3CDTF">2023-09-29T01:46:18Z</dcterms:modified>
  <dc:identifier>DAFvr5UT4BI</dc:identifier>
</cp:coreProperties>
</file>